
<file path=[Content_Types].xml><?xml version="1.0" encoding="utf-8"?>
<Types xmlns="http://schemas.openxmlformats.org/package/2006/content-types">
  <Default Extension="png" ContentType="image/png"/>
  <Default Extension="bin" ContentType="image/x-emf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89" r:id="rId3"/>
    <p:sldId id="292" r:id="rId4"/>
    <p:sldId id="291" r:id="rId5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 Wessel" initials="MWESS" lastIdx="7" clrIdx="0"/>
  <p:cmAuthor id="1" name="John Fick" initials="JFK" lastIdx="6" clrIdx="1"/>
  <p:cmAuthor id="2" name="Nete Vester" initials="NV" lastIdx="8" clrIdx="2">
    <p:extLst>
      <p:ext uri="{19B8F6BF-5375-455C-9EA6-DF929625EA0E}">
        <p15:presenceInfo xmlns:p15="http://schemas.microsoft.com/office/powerpoint/2012/main" userId="S-1-5-21-2100284113-1573851820-878952375-355049" providerId="AD"/>
      </p:ext>
    </p:extLst>
  </p:cmAuthor>
  <p:cmAuthor id="3" name="John Fick" initials="JF" lastIdx="3" clrIdx="3">
    <p:extLst>
      <p:ext uri="{19B8F6BF-5375-455C-9EA6-DF929625EA0E}">
        <p15:presenceInfo xmlns:p15="http://schemas.microsoft.com/office/powerpoint/2012/main" userId="S-1-5-21-2100284113-1573851820-878952375-59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7F9C"/>
    <a:srgbClr val="005569"/>
    <a:srgbClr val="F3F2F2"/>
    <a:srgbClr val="2CBFE7"/>
    <a:srgbClr val="343536"/>
    <a:srgbClr val="9ABAD9"/>
    <a:srgbClr val="A8BDC6"/>
    <a:srgbClr val="A6A6A6"/>
    <a:srgbClr val="DEE80D"/>
    <a:srgbClr val="0C4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74084" autoAdjust="0"/>
  </p:normalViewPr>
  <p:slideViewPr>
    <p:cSldViewPr snapToGrid="0">
      <p:cViewPr varScale="1">
        <p:scale>
          <a:sx n="51" d="100"/>
          <a:sy n="51" d="100"/>
        </p:scale>
        <p:origin x="1056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C5D92-3903-439D-871A-E7FFBA29DA9B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09371-9FFD-465A-AA87-E7C1E0CC26EB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536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Introduktion til slide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Modellen viser, hvordan der arbejdes med kontraktmodeller og leverandørstyring i regi af informationssikkerhed. Arbejdet vil typisk starte med en præ-kontraktfase, hvor det fastlægges, hvilken anskaffelsesmodel der anvendes, hvor kontrakttypen udvælges, og kravspecifikationen udarbejdes. Herefter indgås kontrakten med en leverandør, hvilket medfører en række bilag, der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 fordel kan </a:t>
            </a:r>
            <a:r>
              <a:rPr lang="da-DK" dirty="0" smtClean="0"/>
              <a:t>indsættes i et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kontrolkatalog. 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 baggrund af den indgåede kontrakt skal der ske kontraktstyring, hvor det løbende kontrolleres, at leverandøren overholder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sikkerhedskravene. Her kan </a:t>
            </a:r>
            <a:r>
              <a:rPr lang="da-DK" dirty="0" smtClean="0"/>
              <a:t>kontrolkataloget anvendes som styringsværktøj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da-DK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Processen slutter først, når alle forpligtelser er opfyldt. Det kan i visse tilfælde være efter kontraktens formelle slutdato, hvis der fx er krav om bistand til transition til ny leverandør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09371-9FFD-465A-AA87-E7C1E0CC26EB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367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Introduktion til slide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Modellen viser, hvordan der arbejdes med kontraktmodeller og leverandørstyring i regi af informationssikkerhed. Arbejdet vil typisk starte med en præ-kontraktfase, hvor det fastlægges, hvilken anskaffelsesmodel der anvendes, hvor kontrakttypen </a:t>
            </a:r>
            <a:r>
              <a:rPr lang="da-DK" dirty="0" smtClean="0"/>
              <a:t>udvælges, </a:t>
            </a:r>
            <a:r>
              <a:rPr lang="da-DK" dirty="0"/>
              <a:t>og kravspecifikationen udarbejdes. Herefter indgås kontrakten med en leverandør, hvilket medfører en række bilag, der </a:t>
            </a:r>
            <a:r>
              <a:rPr lang="da-DK" dirty="0" smtClean="0"/>
              <a:t>med fordel kan indsættes i et kontrolkatalog. </a:t>
            </a:r>
            <a:r>
              <a:rPr lang="da-DK" dirty="0"/>
              <a:t>På baggrund af </a:t>
            </a:r>
            <a:r>
              <a:rPr lang="da-DK" dirty="0" smtClean="0"/>
              <a:t>de </a:t>
            </a:r>
            <a:r>
              <a:rPr lang="da-DK" dirty="0"/>
              <a:t>indgåede </a:t>
            </a:r>
            <a:r>
              <a:rPr lang="da-DK" dirty="0" smtClean="0"/>
              <a:t>aftalekrav</a:t>
            </a:r>
            <a:r>
              <a:rPr lang="da-DK" baseline="0" dirty="0" smtClean="0"/>
              <a:t> i </a:t>
            </a:r>
            <a:r>
              <a:rPr lang="da-DK" dirty="0" smtClean="0"/>
              <a:t>kontrakten udføres leverandørstyring</a:t>
            </a:r>
            <a:r>
              <a:rPr lang="da-DK" dirty="0"/>
              <a:t>, hvor </a:t>
            </a:r>
            <a:r>
              <a:rPr lang="da-DK" dirty="0" smtClean="0"/>
              <a:t>der </a:t>
            </a:r>
            <a:r>
              <a:rPr lang="da-DK" dirty="0"/>
              <a:t>løbende </a:t>
            </a:r>
            <a:r>
              <a:rPr lang="da-DK" dirty="0" smtClean="0"/>
              <a:t>følges op og kontrolleres</a:t>
            </a:r>
            <a:r>
              <a:rPr lang="da-DK" dirty="0"/>
              <a:t>, at leverandøren overholder </a:t>
            </a:r>
            <a:r>
              <a:rPr lang="da-DK" dirty="0" smtClean="0"/>
              <a:t>sikkerhedskravene.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 kan </a:t>
            </a:r>
            <a:r>
              <a:rPr lang="da-DK" dirty="0" smtClean="0"/>
              <a:t>kontrolkataloget anvendes som styringsværktøj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09371-9FFD-465A-AA87-E7C1E0CC26EB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169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Introduktion til slide</a:t>
            </a:r>
            <a:endParaRPr lang="da-DK" dirty="0"/>
          </a:p>
          <a:p>
            <a:r>
              <a:rPr lang="da-DK" dirty="0"/>
              <a:t>For at give publikum en mere praktisk forståelse for, hvordan </a:t>
            </a:r>
            <a:r>
              <a:rPr lang="da-DK" dirty="0" smtClean="0">
                <a:solidFill>
                  <a:srgbClr val="FF0000"/>
                </a:solidFill>
              </a:rPr>
              <a:t>kontrolkataloget</a:t>
            </a:r>
            <a:r>
              <a:rPr lang="da-DK" dirty="0" smtClean="0"/>
              <a:t> </a:t>
            </a:r>
            <a:r>
              <a:rPr lang="da-DK" dirty="0"/>
              <a:t>kan se ud, er der udarbejdet et </a:t>
            </a:r>
            <a:r>
              <a:rPr lang="da-DK" dirty="0" smtClean="0"/>
              <a:t>eksempel, som viser kontraktkrav, aftalte kontrolmål, driftskontroller</a:t>
            </a:r>
            <a:r>
              <a:rPr lang="da-DK" baseline="0" dirty="0" smtClean="0"/>
              <a:t> og dokumentation</a:t>
            </a:r>
            <a:r>
              <a:rPr lang="da-DK" dirty="0" smtClean="0"/>
              <a:t>. De</a:t>
            </a:r>
            <a:r>
              <a:rPr lang="da-DK" baseline="0" dirty="0" smtClean="0"/>
              <a:t> enkelte kontraktkrav kan med fordel mappes til ISO 27002, så der skabes en fælles referenceramme, der både anvendes af leverandøren og revisor.</a:t>
            </a:r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09371-9FFD-465A-AA87-E7C1E0CC26EB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409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900D3-194D-40D5-A6C4-0CECC8C35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472B5-B509-4AA8-9C38-B0F2A9F7A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AA8DE-F5CA-4D10-9F4E-5166F933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6E68D-DC9F-40D4-9CAF-676AB3F0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8D813-536C-412A-BF7A-938B1AC9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82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444D-9078-4429-9AFD-7BB7F6EF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AFA3B-DB74-42A1-932F-58035B0F9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AAE7E-A912-4CEA-BC4B-22F692A6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958D3-1F43-4645-8437-E50C3219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C93AC-49BA-4D7F-BA96-8A3B3070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448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898B3E-FEAB-4ABF-AF1D-7B84B12A1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75BC5-E2BD-40D2-8FD2-5196301DD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9347E-EAB1-4EED-BAAE-EFE7B348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237DF-774C-4B6B-87D5-CB03A497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BADD-FC00-4062-851A-10C5976A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611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tx2"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2" y="415184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5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7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64375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3072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28447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126074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2834828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2"/>
            <a:ext cx="10785475" cy="4556165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id="{13E7FCA3-C4AC-464A-9A55-9AA7BBCF61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3704" y="6096948"/>
            <a:ext cx="2062957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75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D23-8C5C-4003-A1A3-A18260C18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5CFA-CDB9-4B4B-8B79-53F19815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CF4A9-E648-433F-88D0-0DFB3C04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B7802-DBCA-40CF-A982-F723AED3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CAB66-A923-4D0B-BCB7-26F67A1B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1846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6061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id="{0BF98332-85A9-4122-8AA8-37E1EE7AEE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3704" y="6096948"/>
            <a:ext cx="2062957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897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F3AEEBD-5624-434F-B308-47832EF58A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7025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9E3A44F7-3B54-4C94-842A-F3C6493E72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DDC8813B-699F-4C7B-9B14-64A63CC9427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798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55611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15611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8884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0670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27-09-2023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64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870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5BA5-F4CF-4E86-A957-46668063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61C34-8F40-4400-B493-13E1C6D3F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DF13C-FD20-4E2E-BFB5-0B2E427B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3F60-F0BE-4938-B536-EE07431C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F9BDF-C3F9-43C4-B51C-67C5C1AD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228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74C5-EED9-438E-A97C-A15C60A1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1752D-C097-4F35-9F5A-3FCC72D7F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FDF31-77AD-4660-976F-5AC8E01F7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90E58-93FD-44BB-9919-95AA5718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EDB64-A7C7-4631-BC1D-3902E976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CAD49-BB3D-4966-BC4E-1AFA42DA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469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1DB0-7D58-422D-A71B-57AB0B75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83905-02FC-4D69-B230-E5F14C945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39A0B-AA9A-46A3-AAD7-F77150C35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6A431-2EF7-48F9-9234-C89EA1658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06D8A-5324-4FDC-91E7-D3DAECCDD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65A66-E416-416D-89DD-D9277FD5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8C5AE-242D-41F2-82AD-7A31CCA9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C7C43A-FEDC-46A0-B50A-87BDE13B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69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C517-18A3-4F6F-9010-A2264BD5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40874-CB50-49D6-A42B-16CA2C7B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27437-1344-4CD9-BA48-6949AD02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CB3F7-F5B1-4A15-92A4-8845C8B3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95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3351F-755A-4B41-8C2D-BF49954C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587F9-8CB1-4E6C-BD36-4B439DDC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05F8C-D172-45CF-A903-C9B0C543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2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12D1-AD3F-4E2B-8688-0E63EF464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EA59-9E1C-48B6-B0C5-A30BB4C9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50BA5-FD6F-42CC-A8F0-17DBA277F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56291-B4AA-42EF-8515-285F8D28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6C55E-D236-4508-AFC0-D4D028A6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CA43A-35AE-448D-A6D1-C85EF4F0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85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80A2-51C3-45C3-B514-05B2C37B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43AC3-9B0B-45B7-9228-9DD108BA8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3EBD3-9D50-4E47-87C2-B48E400B1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4C75C-70B3-4F0A-87AE-27697C0F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6523F-4CF1-4E11-990C-48853266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D7448-942C-41F6-8875-D0AF007D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923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2AA6F-0B59-4D5D-8B81-8324B3A1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A7966-FA0D-4B25-A314-39C1A6D8D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0A444-39D8-4622-AACC-0BE198232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D661-1D75-4F8C-AAD0-6B512DD79177}" type="datetimeFigureOut">
              <a:rPr lang="da-DK" smtClean="0"/>
              <a:t>27-09-2023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C543D-26F3-4A12-ABA3-1955331B9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0C9D-E51A-491F-99C6-081974F0C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EA46-AFF9-4FAE-B05E-3406370AE1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558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27-09-2023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Logo" descr="U:\Moderniseringsstyrelsen\Jobs\3589_Koncernfaelles skabelonloesning i FM styrelser\Received\Work\DIGST_Logo.emf">
            <a:extLst>
              <a:ext uri="{FF2B5EF4-FFF2-40B4-BE49-F238E27FC236}">
                <a16:creationId xmlns:a16="http://schemas.microsoft.com/office/drawing/2014/main" id="{48FA5325-4F31-4407-BEE0-A9D56454E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0" y="6096948"/>
            <a:ext cx="2070285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23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rgbClr val="031D5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F26B43"/>
          </p15:clr>
        </p15:guide>
        <p15:guide id="2" pos="7236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25">
          <p15:clr>
            <a:srgbClr val="F26B43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bin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3090AB-7DFD-4E41-A5AF-DBFD64C43D27}"/>
              </a:ext>
            </a:extLst>
          </p:cNvPr>
          <p:cNvSpPr txBox="1">
            <a:spLocks/>
          </p:cNvSpPr>
          <p:nvPr/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3680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da-DK" b="1" kern="0" dirty="0" smtClean="0">
                <a:solidFill>
                  <a:schemeClr val="tx1"/>
                </a:solidFill>
                <a:latin typeface="Arial"/>
              </a:rPr>
              <a:t>Kontraktstyring og opfølgning på sikkerhedskrav indgår som del </a:t>
            </a:r>
            <a:r>
              <a:rPr lang="da-DK" b="1" kern="0" dirty="0">
                <a:solidFill>
                  <a:schemeClr val="tx1"/>
                </a:solidFill>
                <a:latin typeface="Arial"/>
              </a:rPr>
              <a:t>af </a:t>
            </a:r>
            <a:r>
              <a:rPr lang="da-DK" b="1" kern="0" dirty="0" smtClean="0">
                <a:solidFill>
                  <a:schemeClr val="tx1"/>
                </a:solidFill>
                <a:latin typeface="Arial"/>
              </a:rPr>
              <a:t>kontraktprocessen</a:t>
            </a:r>
            <a:endParaRPr lang="da-DK" b="1" kern="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1DFCEB1-6738-4CF8-BB9C-C81CCCB3F8B9}"/>
              </a:ext>
            </a:extLst>
          </p:cNvPr>
          <p:cNvSpPr/>
          <p:nvPr/>
        </p:nvSpPr>
        <p:spPr bwMode="auto">
          <a:xfrm>
            <a:off x="701676" y="1372901"/>
            <a:ext cx="2488190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Præ-kontrakt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521F93F-16FB-41A8-9AA9-FDB4FCFDA5D4}"/>
              </a:ext>
            </a:extLst>
          </p:cNvPr>
          <p:cNvSpPr/>
          <p:nvPr/>
        </p:nvSpPr>
        <p:spPr bwMode="auto">
          <a:xfrm>
            <a:off x="3797028" y="1372900"/>
            <a:ext cx="3832115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Indgåelse af kontrakt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A7DE2D9-6190-49BB-9119-18919C07AA8D}"/>
              </a:ext>
            </a:extLst>
          </p:cNvPr>
          <p:cNvSpPr/>
          <p:nvPr/>
        </p:nvSpPr>
        <p:spPr bwMode="auto">
          <a:xfrm>
            <a:off x="8491162" y="1381119"/>
            <a:ext cx="2883340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Kontraktstyring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E2345D1-2433-40A3-B611-C9A190C93794}"/>
              </a:ext>
            </a:extLst>
          </p:cNvPr>
          <p:cNvSpPr/>
          <p:nvPr/>
        </p:nvSpPr>
        <p:spPr>
          <a:xfrm>
            <a:off x="9058700" y="3792062"/>
            <a:ext cx="2509730" cy="2494437"/>
          </a:xfrm>
          <a:custGeom>
            <a:avLst/>
            <a:gdLst>
              <a:gd name="connsiteX0" fmla="*/ 0 w 3642993"/>
              <a:gd name="connsiteY0" fmla="*/ 364299 h 4298228"/>
              <a:gd name="connsiteX1" fmla="*/ 364299 w 3642993"/>
              <a:gd name="connsiteY1" fmla="*/ 0 h 4298228"/>
              <a:gd name="connsiteX2" fmla="*/ 3278694 w 3642993"/>
              <a:gd name="connsiteY2" fmla="*/ 0 h 4298228"/>
              <a:gd name="connsiteX3" fmla="*/ 3642993 w 3642993"/>
              <a:gd name="connsiteY3" fmla="*/ 364299 h 4298228"/>
              <a:gd name="connsiteX4" fmla="*/ 3642993 w 3642993"/>
              <a:gd name="connsiteY4" fmla="*/ 3933929 h 4298228"/>
              <a:gd name="connsiteX5" fmla="*/ 3278694 w 3642993"/>
              <a:gd name="connsiteY5" fmla="*/ 4298228 h 4298228"/>
              <a:gd name="connsiteX6" fmla="*/ 364299 w 3642993"/>
              <a:gd name="connsiteY6" fmla="*/ 4298228 h 4298228"/>
              <a:gd name="connsiteX7" fmla="*/ 0 w 3642993"/>
              <a:gd name="connsiteY7" fmla="*/ 3933929 h 4298228"/>
              <a:gd name="connsiteX8" fmla="*/ 0 w 3642993"/>
              <a:gd name="connsiteY8" fmla="*/ 364299 h 429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2993" h="4298228">
                <a:moveTo>
                  <a:pt x="0" y="364299"/>
                </a:moveTo>
                <a:cubicBezTo>
                  <a:pt x="0" y="163102"/>
                  <a:pt x="163102" y="0"/>
                  <a:pt x="364299" y="0"/>
                </a:cubicBezTo>
                <a:lnTo>
                  <a:pt x="3278694" y="0"/>
                </a:lnTo>
                <a:cubicBezTo>
                  <a:pt x="3479891" y="0"/>
                  <a:pt x="3642993" y="163102"/>
                  <a:pt x="3642993" y="364299"/>
                </a:cubicBezTo>
                <a:lnTo>
                  <a:pt x="3642993" y="3933929"/>
                </a:lnTo>
                <a:cubicBezTo>
                  <a:pt x="3642993" y="4135126"/>
                  <a:pt x="3479891" y="4298228"/>
                  <a:pt x="3278694" y="4298228"/>
                </a:cubicBezTo>
                <a:lnTo>
                  <a:pt x="364299" y="4298228"/>
                </a:lnTo>
                <a:cubicBezTo>
                  <a:pt x="163102" y="4298228"/>
                  <a:pt x="0" y="4135126"/>
                  <a:pt x="0" y="3933929"/>
                </a:cubicBezTo>
                <a:lnTo>
                  <a:pt x="0" y="364299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a-DK" sz="2000" b="1" kern="1200" cap="all" dirty="0">
                <a:solidFill>
                  <a:srgbClr val="147F9C"/>
                </a:solidFill>
                <a:latin typeface="Arial"/>
                <a:ea typeface="+mn-ea"/>
                <a:cs typeface="+mn-cs"/>
              </a:rPr>
              <a:t>Opfølge</a:t>
            </a:r>
          </a:p>
          <a:p>
            <a:pPr marL="285750" lvl="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Leverandørmøder</a:t>
            </a:r>
          </a:p>
          <a:p>
            <a:pPr marL="285750" lvl="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Rapportering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Udvalgte kontroller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Tilsyn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Revision</a:t>
            </a:r>
            <a:endParaRPr lang="en-GB" sz="1400" dirty="0">
              <a:solidFill>
                <a:srgbClr val="343536"/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400" b="1" dirty="0">
              <a:solidFill>
                <a:srgbClr val="343536"/>
              </a:solidFill>
              <a:latin typeface="Arial"/>
            </a:endParaRP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400" b="1" kern="1200" dirty="0">
              <a:solidFill>
                <a:srgbClr val="343536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9D08866-BED8-4993-BBD3-8BC41F78AD1A}"/>
              </a:ext>
            </a:extLst>
          </p:cNvPr>
          <p:cNvSpPr/>
          <p:nvPr/>
        </p:nvSpPr>
        <p:spPr>
          <a:xfrm>
            <a:off x="4762006" y="3792062"/>
            <a:ext cx="2880000" cy="2606197"/>
          </a:xfrm>
          <a:custGeom>
            <a:avLst/>
            <a:gdLst>
              <a:gd name="connsiteX0" fmla="*/ 0 w 3642993"/>
              <a:gd name="connsiteY0" fmla="*/ 364299 h 4298228"/>
              <a:gd name="connsiteX1" fmla="*/ 364299 w 3642993"/>
              <a:gd name="connsiteY1" fmla="*/ 0 h 4298228"/>
              <a:gd name="connsiteX2" fmla="*/ 3278694 w 3642993"/>
              <a:gd name="connsiteY2" fmla="*/ 0 h 4298228"/>
              <a:gd name="connsiteX3" fmla="*/ 3642993 w 3642993"/>
              <a:gd name="connsiteY3" fmla="*/ 364299 h 4298228"/>
              <a:gd name="connsiteX4" fmla="*/ 3642993 w 3642993"/>
              <a:gd name="connsiteY4" fmla="*/ 3933929 h 4298228"/>
              <a:gd name="connsiteX5" fmla="*/ 3278694 w 3642993"/>
              <a:gd name="connsiteY5" fmla="*/ 4298228 h 4298228"/>
              <a:gd name="connsiteX6" fmla="*/ 364299 w 3642993"/>
              <a:gd name="connsiteY6" fmla="*/ 4298228 h 4298228"/>
              <a:gd name="connsiteX7" fmla="*/ 0 w 3642993"/>
              <a:gd name="connsiteY7" fmla="*/ 3933929 h 4298228"/>
              <a:gd name="connsiteX8" fmla="*/ 0 w 3642993"/>
              <a:gd name="connsiteY8" fmla="*/ 364299 h 429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2993" h="4298228">
                <a:moveTo>
                  <a:pt x="0" y="364299"/>
                </a:moveTo>
                <a:cubicBezTo>
                  <a:pt x="0" y="163102"/>
                  <a:pt x="163102" y="0"/>
                  <a:pt x="364299" y="0"/>
                </a:cubicBezTo>
                <a:lnTo>
                  <a:pt x="3278694" y="0"/>
                </a:lnTo>
                <a:cubicBezTo>
                  <a:pt x="3479891" y="0"/>
                  <a:pt x="3642993" y="163102"/>
                  <a:pt x="3642993" y="364299"/>
                </a:cubicBezTo>
                <a:lnTo>
                  <a:pt x="3642993" y="3933929"/>
                </a:lnTo>
                <a:cubicBezTo>
                  <a:pt x="3642993" y="4135126"/>
                  <a:pt x="3479891" y="4298228"/>
                  <a:pt x="3278694" y="4298228"/>
                </a:cubicBezTo>
                <a:lnTo>
                  <a:pt x="364299" y="4298228"/>
                </a:lnTo>
                <a:cubicBezTo>
                  <a:pt x="163102" y="4298228"/>
                  <a:pt x="0" y="4135126"/>
                  <a:pt x="0" y="3933929"/>
                </a:cubicBezTo>
                <a:lnTo>
                  <a:pt x="0" y="364299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a-DK" sz="2000" b="1" kern="1200" cap="all" dirty="0">
                <a:solidFill>
                  <a:srgbClr val="147F9C"/>
                </a:solidFill>
                <a:latin typeface="Arial"/>
                <a:ea typeface="+mn-ea"/>
                <a:cs typeface="+mn-cs"/>
              </a:rPr>
              <a:t>udarbejde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Kravspecifikation </a:t>
            </a:r>
            <a:br>
              <a:rPr lang="da-DK" sz="1400" b="1" dirty="0">
                <a:solidFill>
                  <a:srgbClr val="343536"/>
                </a:solidFill>
                <a:latin typeface="Arial"/>
              </a:rPr>
            </a:br>
            <a:r>
              <a:rPr lang="da-DK" sz="1400" b="1" dirty="0">
                <a:solidFill>
                  <a:srgbClr val="343536"/>
                </a:solidFill>
                <a:latin typeface="Arial"/>
              </a:rPr>
              <a:t>– sikkerhedsafsnit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 smtClean="0">
                <a:solidFill>
                  <a:srgbClr val="343536"/>
                </a:solidFill>
                <a:latin typeface="Arial"/>
              </a:rPr>
              <a:t>Risikovurdering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 smtClean="0">
                <a:solidFill>
                  <a:srgbClr val="343536"/>
                </a:solidFill>
                <a:latin typeface="Arial"/>
              </a:rPr>
              <a:t>Sikkerhedsniveau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 smtClean="0">
                <a:solidFill>
                  <a:srgbClr val="343536"/>
                </a:solidFill>
                <a:latin typeface="Arial"/>
              </a:rPr>
              <a:t>Konsekvensanalyse</a:t>
            </a:r>
            <a:endParaRPr lang="da-DK" sz="1400" b="1" dirty="0">
              <a:solidFill>
                <a:srgbClr val="343536"/>
              </a:solidFill>
              <a:latin typeface="Arial"/>
            </a:endParaRP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 smtClean="0">
                <a:solidFill>
                  <a:srgbClr val="343536"/>
                </a:solidFill>
                <a:latin typeface="Arial"/>
              </a:rPr>
              <a:t>Databehandleraftale</a:t>
            </a:r>
            <a:endParaRPr lang="da-DK" sz="1400" b="1" dirty="0">
              <a:solidFill>
                <a:srgbClr val="343536"/>
              </a:solidFill>
              <a:latin typeface="Arial"/>
            </a:endParaRP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Revision og kontrol</a:t>
            </a:r>
          </a:p>
          <a:p>
            <a:pPr marL="285750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solidFill>
                  <a:srgbClr val="343536"/>
                </a:solidFill>
                <a:latin typeface="Arial"/>
              </a:rPr>
              <a:t>Bilag – x</a:t>
            </a:r>
            <a:endParaRPr lang="da-DK" sz="1400" b="1" kern="1200" dirty="0">
              <a:solidFill>
                <a:srgbClr val="343536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Arrow: Down 7">
            <a:extLst>
              <a:ext uri="{FF2B5EF4-FFF2-40B4-BE49-F238E27FC236}">
                <a16:creationId xmlns:a16="http://schemas.microsoft.com/office/drawing/2014/main" id="{1238691C-1ABC-424C-86B3-E1652474394C}"/>
              </a:ext>
            </a:extLst>
          </p:cNvPr>
          <p:cNvSpPr/>
          <p:nvPr/>
        </p:nvSpPr>
        <p:spPr>
          <a:xfrm rot="10800000">
            <a:off x="1533870" y="1965464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Arrow: Down 7">
            <a:extLst>
              <a:ext uri="{FF2B5EF4-FFF2-40B4-BE49-F238E27FC236}">
                <a16:creationId xmlns:a16="http://schemas.microsoft.com/office/drawing/2014/main" id="{F3A211A2-C0FE-4C65-8DD8-FD813FE9758F}"/>
              </a:ext>
            </a:extLst>
          </p:cNvPr>
          <p:cNvSpPr/>
          <p:nvPr/>
        </p:nvSpPr>
        <p:spPr>
          <a:xfrm>
            <a:off x="5463613" y="1965464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Arrow: Down 7">
            <a:extLst>
              <a:ext uri="{FF2B5EF4-FFF2-40B4-BE49-F238E27FC236}">
                <a16:creationId xmlns:a16="http://schemas.microsoft.com/office/drawing/2014/main" id="{C7022A83-1F88-4A4E-91F8-64B13C4C2542}"/>
              </a:ext>
            </a:extLst>
          </p:cNvPr>
          <p:cNvSpPr/>
          <p:nvPr/>
        </p:nvSpPr>
        <p:spPr>
          <a:xfrm>
            <a:off x="9524800" y="1967344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BD95548-6F64-4A3D-8309-426F3DE43FE0}"/>
              </a:ext>
            </a:extLst>
          </p:cNvPr>
          <p:cNvGrpSpPr/>
          <p:nvPr/>
        </p:nvGrpSpPr>
        <p:grpSpPr>
          <a:xfrm>
            <a:off x="5307013" y="2874893"/>
            <a:ext cx="720000" cy="720000"/>
            <a:chOff x="7557166" y="1719984"/>
            <a:chExt cx="790200" cy="7902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C09913D-ADBD-44B3-9246-904E50136FDC}"/>
                </a:ext>
              </a:extLst>
            </p:cNvPr>
            <p:cNvSpPr/>
            <p:nvPr/>
          </p:nvSpPr>
          <p:spPr bwMode="auto">
            <a:xfrm>
              <a:off x="7557166" y="1719984"/>
              <a:ext cx="790200" cy="790200"/>
            </a:xfrm>
            <a:prstGeom prst="ellipse">
              <a:avLst/>
            </a:prstGeom>
            <a:solidFill>
              <a:srgbClr val="147F9C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0000" tIns="46800" rIns="90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</a:pPr>
              <a:endParaRPr lang="da-DK" sz="1700" dirty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72" name="Graphic 71" descr="List">
              <a:extLst>
                <a:ext uri="{FF2B5EF4-FFF2-40B4-BE49-F238E27FC236}">
                  <a16:creationId xmlns:a16="http://schemas.microsoft.com/office/drawing/2014/main" id="{0A8B83B5-1B7E-4CBC-A960-BDD639CB6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2666" y="1813727"/>
              <a:ext cx="619200" cy="619200"/>
            </a:xfrm>
            <a:prstGeom prst="rect">
              <a:avLst/>
            </a:prstGeom>
          </p:spPr>
        </p:pic>
      </p:grpSp>
      <p:sp>
        <p:nvSpPr>
          <p:cNvPr id="76" name="Arrow: Down 7">
            <a:extLst>
              <a:ext uri="{FF2B5EF4-FFF2-40B4-BE49-F238E27FC236}">
                <a16:creationId xmlns:a16="http://schemas.microsoft.com/office/drawing/2014/main" id="{5F1A78B2-D180-4EBC-B242-40215283B3F5}"/>
              </a:ext>
            </a:extLst>
          </p:cNvPr>
          <p:cNvSpPr/>
          <p:nvPr/>
        </p:nvSpPr>
        <p:spPr>
          <a:xfrm rot="16200000">
            <a:off x="3206909" y="1241501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Arrow: Down 7">
            <a:extLst>
              <a:ext uri="{FF2B5EF4-FFF2-40B4-BE49-F238E27FC236}">
                <a16:creationId xmlns:a16="http://schemas.microsoft.com/office/drawing/2014/main" id="{12AB741B-C012-4826-BF45-6FB07410AC4C}"/>
              </a:ext>
            </a:extLst>
          </p:cNvPr>
          <p:cNvSpPr/>
          <p:nvPr/>
        </p:nvSpPr>
        <p:spPr>
          <a:xfrm rot="16200000">
            <a:off x="7786685" y="1241501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0F106BC-CFBE-4D90-9FC4-A49521B73434}"/>
              </a:ext>
            </a:extLst>
          </p:cNvPr>
          <p:cNvSpPr/>
          <p:nvPr/>
        </p:nvSpPr>
        <p:spPr>
          <a:xfrm>
            <a:off x="1060645" y="3792062"/>
            <a:ext cx="2272838" cy="2270917"/>
          </a:xfrm>
          <a:custGeom>
            <a:avLst/>
            <a:gdLst>
              <a:gd name="connsiteX0" fmla="*/ 0 w 3642993"/>
              <a:gd name="connsiteY0" fmla="*/ 364299 h 4298228"/>
              <a:gd name="connsiteX1" fmla="*/ 364299 w 3642993"/>
              <a:gd name="connsiteY1" fmla="*/ 0 h 4298228"/>
              <a:gd name="connsiteX2" fmla="*/ 3278694 w 3642993"/>
              <a:gd name="connsiteY2" fmla="*/ 0 h 4298228"/>
              <a:gd name="connsiteX3" fmla="*/ 3642993 w 3642993"/>
              <a:gd name="connsiteY3" fmla="*/ 364299 h 4298228"/>
              <a:gd name="connsiteX4" fmla="*/ 3642993 w 3642993"/>
              <a:gd name="connsiteY4" fmla="*/ 3933929 h 4298228"/>
              <a:gd name="connsiteX5" fmla="*/ 3278694 w 3642993"/>
              <a:gd name="connsiteY5" fmla="*/ 4298228 h 4298228"/>
              <a:gd name="connsiteX6" fmla="*/ 364299 w 3642993"/>
              <a:gd name="connsiteY6" fmla="*/ 4298228 h 4298228"/>
              <a:gd name="connsiteX7" fmla="*/ 0 w 3642993"/>
              <a:gd name="connsiteY7" fmla="*/ 3933929 h 4298228"/>
              <a:gd name="connsiteX8" fmla="*/ 0 w 3642993"/>
              <a:gd name="connsiteY8" fmla="*/ 364299 h 429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2993" h="4298228">
                <a:moveTo>
                  <a:pt x="0" y="364299"/>
                </a:moveTo>
                <a:cubicBezTo>
                  <a:pt x="0" y="163102"/>
                  <a:pt x="163102" y="0"/>
                  <a:pt x="364299" y="0"/>
                </a:cubicBezTo>
                <a:lnTo>
                  <a:pt x="3278694" y="0"/>
                </a:lnTo>
                <a:cubicBezTo>
                  <a:pt x="3479891" y="0"/>
                  <a:pt x="3642993" y="163102"/>
                  <a:pt x="3642993" y="364299"/>
                </a:cubicBezTo>
                <a:lnTo>
                  <a:pt x="3642993" y="3933929"/>
                </a:lnTo>
                <a:cubicBezTo>
                  <a:pt x="3642993" y="4135126"/>
                  <a:pt x="3479891" y="4298228"/>
                  <a:pt x="3278694" y="4298228"/>
                </a:cubicBezTo>
                <a:lnTo>
                  <a:pt x="364299" y="4298228"/>
                </a:lnTo>
                <a:cubicBezTo>
                  <a:pt x="163102" y="4298228"/>
                  <a:pt x="0" y="4135126"/>
                  <a:pt x="0" y="3933929"/>
                </a:cubicBezTo>
                <a:lnTo>
                  <a:pt x="0" y="364299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</a:pPr>
            <a:r>
              <a:rPr lang="da-DK" sz="2000" b="1" cap="all" dirty="0">
                <a:solidFill>
                  <a:srgbClr val="147F9C"/>
                </a:solidFill>
                <a:latin typeface="Arial"/>
              </a:rPr>
              <a:t>definere</a:t>
            </a:r>
          </a:p>
          <a:p>
            <a:pPr marL="285750" indent="-285750" fontAlgn="base"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latin typeface="Arial" charset="0"/>
              </a:rPr>
              <a:t>Anskaffelsesmodel</a:t>
            </a:r>
          </a:p>
          <a:p>
            <a:pPr marL="285750" indent="-285750" fontAlgn="base"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latin typeface="Arial" charset="0"/>
              </a:rPr>
              <a:t>Kontraktmodel</a:t>
            </a:r>
          </a:p>
          <a:p>
            <a:pPr marL="285750" indent="-285750" fontAlgn="base"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1400" b="1" dirty="0">
                <a:latin typeface="Arial" charset="0"/>
              </a:rPr>
              <a:t>Kravspecifikation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6FF661B-245B-452A-AEEC-F5D08B115F87}"/>
              </a:ext>
            </a:extLst>
          </p:cNvPr>
          <p:cNvGrpSpPr/>
          <p:nvPr/>
        </p:nvGrpSpPr>
        <p:grpSpPr>
          <a:xfrm>
            <a:off x="9378281" y="2883138"/>
            <a:ext cx="720000" cy="720000"/>
            <a:chOff x="989442" y="4984831"/>
            <a:chExt cx="790196" cy="790196"/>
          </a:xfrm>
        </p:grpSpPr>
        <p:sp>
          <p:nvSpPr>
            <p:cNvPr id="84" name="Oval 9">
              <a:extLst>
                <a:ext uri="{FF2B5EF4-FFF2-40B4-BE49-F238E27FC236}">
                  <a16:creationId xmlns:a16="http://schemas.microsoft.com/office/drawing/2014/main" id="{FA4E11FE-DE51-4018-8818-664792CA7BEE}"/>
                </a:ext>
              </a:extLst>
            </p:cNvPr>
            <p:cNvSpPr/>
            <p:nvPr/>
          </p:nvSpPr>
          <p:spPr bwMode="auto">
            <a:xfrm>
              <a:off x="989442" y="4984831"/>
              <a:ext cx="790196" cy="790196"/>
            </a:xfrm>
            <a:prstGeom prst="ellipse">
              <a:avLst/>
            </a:prstGeom>
            <a:solidFill>
              <a:srgbClr val="147F9C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0000" tIns="46800" rIns="90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</a:pPr>
              <a:endParaRPr lang="da-DK" sz="1700" dirty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85" name="Graphic 10" descr="Open Folder">
              <a:extLst>
                <a:ext uri="{FF2B5EF4-FFF2-40B4-BE49-F238E27FC236}">
                  <a16:creationId xmlns:a16="http://schemas.microsoft.com/office/drawing/2014/main" id="{A72E2112-25D7-44AB-A017-FCB6E0944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14432" y="5109721"/>
              <a:ext cx="579129" cy="579129"/>
            </a:xfrm>
            <a:prstGeom prst="rect">
              <a:avLst/>
            </a:prstGeom>
          </p:spPr>
        </p:pic>
      </p:grpSp>
      <p:pic>
        <p:nvPicPr>
          <p:cNvPr id="3" name="Graphic 2">
            <a:extLst>
              <a:ext uri="{FF2B5EF4-FFF2-40B4-BE49-F238E27FC236}">
                <a16:creationId xmlns:a16="http://schemas.microsoft.com/office/drawing/2014/main" id="{4339E6E5-AD5E-47E9-840B-F2DC6618E5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1097" y="3055720"/>
            <a:ext cx="278473" cy="27847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B8F9AD2-2481-44C4-AD9C-E4AEE67C8394}"/>
              </a:ext>
            </a:extLst>
          </p:cNvPr>
          <p:cNvGrpSpPr/>
          <p:nvPr/>
        </p:nvGrpSpPr>
        <p:grpSpPr>
          <a:xfrm>
            <a:off x="1365304" y="2933832"/>
            <a:ext cx="720000" cy="720000"/>
            <a:chOff x="8401087" y="1700161"/>
            <a:chExt cx="790200" cy="790200"/>
          </a:xfrm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03338650-8559-493A-8E60-B722B0190A7B}"/>
                </a:ext>
              </a:extLst>
            </p:cNvPr>
            <p:cNvSpPr/>
            <p:nvPr/>
          </p:nvSpPr>
          <p:spPr bwMode="auto">
            <a:xfrm>
              <a:off x="8401087" y="1700161"/>
              <a:ext cx="790200" cy="790200"/>
            </a:xfrm>
            <a:prstGeom prst="ellipse">
              <a:avLst/>
            </a:prstGeom>
            <a:solidFill>
              <a:srgbClr val="147F9C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0000" tIns="46800" rIns="90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</a:pPr>
              <a:endParaRPr lang="da-DK" sz="1700" dirty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28" name="Graphic 91" descr="List">
              <a:extLst>
                <a:ext uri="{FF2B5EF4-FFF2-40B4-BE49-F238E27FC236}">
                  <a16:creationId xmlns:a16="http://schemas.microsoft.com/office/drawing/2014/main" id="{D7B3A149-E991-40BE-A58A-D521A0DF0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33146" y="1852293"/>
              <a:ext cx="396156" cy="396156"/>
            </a:xfrm>
            <a:prstGeom prst="rect">
              <a:avLst/>
            </a:prstGeom>
          </p:spPr>
        </p:pic>
        <p:pic>
          <p:nvPicPr>
            <p:cNvPr id="29" name="Graphic 91" descr="List">
              <a:extLst>
                <a:ext uri="{FF2B5EF4-FFF2-40B4-BE49-F238E27FC236}">
                  <a16:creationId xmlns:a16="http://schemas.microsoft.com/office/drawing/2014/main" id="{DE72A860-43CE-4459-824D-8E4390B74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14423" y="1980864"/>
              <a:ext cx="396156" cy="396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54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3090AB-7DFD-4E41-A5AF-DBFD64C43D27}"/>
              </a:ext>
            </a:extLst>
          </p:cNvPr>
          <p:cNvSpPr txBox="1">
            <a:spLocks/>
          </p:cNvSpPr>
          <p:nvPr/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3680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da-DK" b="1" kern="0" dirty="0">
                <a:solidFill>
                  <a:srgbClr val="343536"/>
                </a:solidFill>
                <a:latin typeface="Arial"/>
              </a:rPr>
              <a:t>Kontraktmodel og kontraktstyring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0ACB1C2-667C-458B-8DB5-2FE5EF167D80}"/>
              </a:ext>
            </a:extLst>
          </p:cNvPr>
          <p:cNvSpPr/>
          <p:nvPr/>
        </p:nvSpPr>
        <p:spPr bwMode="auto">
          <a:xfrm>
            <a:off x="701676" y="1228701"/>
            <a:ext cx="2488190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Præ-kontrakt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2B276F8-05D3-44EE-B611-584037E19167}"/>
              </a:ext>
            </a:extLst>
          </p:cNvPr>
          <p:cNvSpPr/>
          <p:nvPr/>
        </p:nvSpPr>
        <p:spPr bwMode="auto">
          <a:xfrm>
            <a:off x="3797028" y="1228700"/>
            <a:ext cx="3832115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Indgåelse af kontrakt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10702CF-B2E5-4B61-AE3E-0E9493F9C1AE}"/>
              </a:ext>
            </a:extLst>
          </p:cNvPr>
          <p:cNvSpPr/>
          <p:nvPr/>
        </p:nvSpPr>
        <p:spPr bwMode="auto">
          <a:xfrm>
            <a:off x="8491162" y="1236919"/>
            <a:ext cx="2883340" cy="440211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1100"/>
              </a:spcBef>
              <a:spcAft>
                <a:spcPct val="0"/>
              </a:spcAft>
              <a:defRPr/>
            </a:pPr>
            <a:r>
              <a:rPr lang="da-DK" sz="2000" b="1" kern="0" cap="all" dirty="0">
                <a:solidFill>
                  <a:srgbClr val="147F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Kontraktstyring</a:t>
            </a:r>
          </a:p>
        </p:txBody>
      </p:sp>
      <p:sp>
        <p:nvSpPr>
          <p:cNvPr id="20" name="Arrow: Down 7">
            <a:extLst>
              <a:ext uri="{FF2B5EF4-FFF2-40B4-BE49-F238E27FC236}">
                <a16:creationId xmlns:a16="http://schemas.microsoft.com/office/drawing/2014/main" id="{31C2E381-A48A-46D2-962A-C4A60480B26A}"/>
              </a:ext>
            </a:extLst>
          </p:cNvPr>
          <p:cNvSpPr/>
          <p:nvPr/>
        </p:nvSpPr>
        <p:spPr>
          <a:xfrm rot="16200000">
            <a:off x="3251874" y="1088245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Arrow: Down 7">
            <a:extLst>
              <a:ext uri="{FF2B5EF4-FFF2-40B4-BE49-F238E27FC236}">
                <a16:creationId xmlns:a16="http://schemas.microsoft.com/office/drawing/2014/main" id="{18C4F41E-A9E8-45FB-9020-F4708DB8D647}"/>
              </a:ext>
            </a:extLst>
          </p:cNvPr>
          <p:cNvSpPr/>
          <p:nvPr/>
        </p:nvSpPr>
        <p:spPr>
          <a:xfrm rot="16200000">
            <a:off x="7831650" y="1088245"/>
            <a:ext cx="406800" cy="669600"/>
          </a:xfrm>
          <a:custGeom>
            <a:avLst/>
            <a:gdLst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540000"/>
              <a:gd name="connsiteY0" fmla="*/ 565876 h 835876"/>
              <a:gd name="connsiteX1" fmla="*/ 135000 w 540000"/>
              <a:gd name="connsiteY1" fmla="*/ 565876 h 835876"/>
              <a:gd name="connsiteX2" fmla="*/ 135000 w 540000"/>
              <a:gd name="connsiteY2" fmla="*/ 0 h 835876"/>
              <a:gd name="connsiteX3" fmla="*/ 405000 w 540000"/>
              <a:gd name="connsiteY3" fmla="*/ 0 h 835876"/>
              <a:gd name="connsiteX4" fmla="*/ 405000 w 540000"/>
              <a:gd name="connsiteY4" fmla="*/ 565876 h 835876"/>
              <a:gd name="connsiteX5" fmla="*/ 540000 w 540000"/>
              <a:gd name="connsiteY5" fmla="*/ 565876 h 835876"/>
              <a:gd name="connsiteX6" fmla="*/ 270000 w 540000"/>
              <a:gd name="connsiteY6" fmla="*/ 835876 h 835876"/>
              <a:gd name="connsiteX7" fmla="*/ 0 w 540000"/>
              <a:gd name="connsiteY7" fmla="*/ 565876 h 835876"/>
              <a:gd name="connsiteX0" fmla="*/ 0 w 480468"/>
              <a:gd name="connsiteY0" fmla="*/ 565876 h 835876"/>
              <a:gd name="connsiteX1" fmla="*/ 135000 w 480468"/>
              <a:gd name="connsiteY1" fmla="*/ 565876 h 835876"/>
              <a:gd name="connsiteX2" fmla="*/ 135000 w 480468"/>
              <a:gd name="connsiteY2" fmla="*/ 0 h 835876"/>
              <a:gd name="connsiteX3" fmla="*/ 405000 w 480468"/>
              <a:gd name="connsiteY3" fmla="*/ 0 h 835876"/>
              <a:gd name="connsiteX4" fmla="*/ 405000 w 480468"/>
              <a:gd name="connsiteY4" fmla="*/ 565876 h 835876"/>
              <a:gd name="connsiteX5" fmla="*/ 480468 w 480468"/>
              <a:gd name="connsiteY5" fmla="*/ 561114 h 835876"/>
              <a:gd name="connsiteX6" fmla="*/ 270000 w 480468"/>
              <a:gd name="connsiteY6" fmla="*/ 835876 h 835876"/>
              <a:gd name="connsiteX7" fmla="*/ 0 w 480468"/>
              <a:gd name="connsiteY7" fmla="*/ 565876 h 835876"/>
              <a:gd name="connsiteX0" fmla="*/ 0 w 418556"/>
              <a:gd name="connsiteY0" fmla="*/ 561113 h 835876"/>
              <a:gd name="connsiteX1" fmla="*/ 73088 w 418556"/>
              <a:gd name="connsiteY1" fmla="*/ 565876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3088 w 418556"/>
              <a:gd name="connsiteY4" fmla="*/ 565876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18556"/>
              <a:gd name="connsiteY0" fmla="*/ 561113 h 835876"/>
              <a:gd name="connsiteX1" fmla="*/ 70707 w 418556"/>
              <a:gd name="connsiteY1" fmla="*/ 461101 h 835876"/>
              <a:gd name="connsiteX2" fmla="*/ 73088 w 418556"/>
              <a:gd name="connsiteY2" fmla="*/ 0 h 835876"/>
              <a:gd name="connsiteX3" fmla="*/ 343088 w 418556"/>
              <a:gd name="connsiteY3" fmla="*/ 0 h 835876"/>
              <a:gd name="connsiteX4" fmla="*/ 347851 w 418556"/>
              <a:gd name="connsiteY4" fmla="*/ 453957 h 835876"/>
              <a:gd name="connsiteX5" fmla="*/ 418556 w 418556"/>
              <a:gd name="connsiteY5" fmla="*/ 561114 h 835876"/>
              <a:gd name="connsiteX6" fmla="*/ 208088 w 418556"/>
              <a:gd name="connsiteY6" fmla="*/ 835876 h 835876"/>
              <a:gd name="connsiteX7" fmla="*/ 0 w 418556"/>
              <a:gd name="connsiteY7" fmla="*/ 561113 h 835876"/>
              <a:gd name="connsiteX0" fmla="*/ 0 w 485231"/>
              <a:gd name="connsiteY0" fmla="*/ 561113 h 835876"/>
              <a:gd name="connsiteX1" fmla="*/ 70707 w 485231"/>
              <a:gd name="connsiteY1" fmla="*/ 461101 h 835876"/>
              <a:gd name="connsiteX2" fmla="*/ 73088 w 485231"/>
              <a:gd name="connsiteY2" fmla="*/ 0 h 835876"/>
              <a:gd name="connsiteX3" fmla="*/ 343088 w 485231"/>
              <a:gd name="connsiteY3" fmla="*/ 0 h 835876"/>
              <a:gd name="connsiteX4" fmla="*/ 347851 w 485231"/>
              <a:gd name="connsiteY4" fmla="*/ 453957 h 835876"/>
              <a:gd name="connsiteX5" fmla="*/ 485231 w 485231"/>
              <a:gd name="connsiteY5" fmla="*/ 451577 h 835876"/>
              <a:gd name="connsiteX6" fmla="*/ 208088 w 485231"/>
              <a:gd name="connsiteY6" fmla="*/ 835876 h 835876"/>
              <a:gd name="connsiteX7" fmla="*/ 0 w 485231"/>
              <a:gd name="connsiteY7" fmla="*/ 561113 h 835876"/>
              <a:gd name="connsiteX0" fmla="*/ 0 w 547144"/>
              <a:gd name="connsiteY0" fmla="*/ 463482 h 835876"/>
              <a:gd name="connsiteX1" fmla="*/ 132620 w 547144"/>
              <a:gd name="connsiteY1" fmla="*/ 461101 h 835876"/>
              <a:gd name="connsiteX2" fmla="*/ 135001 w 547144"/>
              <a:gd name="connsiteY2" fmla="*/ 0 h 835876"/>
              <a:gd name="connsiteX3" fmla="*/ 405001 w 547144"/>
              <a:gd name="connsiteY3" fmla="*/ 0 h 835876"/>
              <a:gd name="connsiteX4" fmla="*/ 409764 w 547144"/>
              <a:gd name="connsiteY4" fmla="*/ 453957 h 835876"/>
              <a:gd name="connsiteX5" fmla="*/ 547144 w 547144"/>
              <a:gd name="connsiteY5" fmla="*/ 451577 h 835876"/>
              <a:gd name="connsiteX6" fmla="*/ 270001 w 547144"/>
              <a:gd name="connsiteY6" fmla="*/ 835876 h 835876"/>
              <a:gd name="connsiteX7" fmla="*/ 0 w 547144"/>
              <a:gd name="connsiteY7" fmla="*/ 463482 h 835876"/>
              <a:gd name="connsiteX0" fmla="*/ 0 w 537619"/>
              <a:gd name="connsiteY0" fmla="*/ 463482 h 835876"/>
              <a:gd name="connsiteX1" fmla="*/ 132620 w 537619"/>
              <a:gd name="connsiteY1" fmla="*/ 461101 h 835876"/>
              <a:gd name="connsiteX2" fmla="*/ 135001 w 537619"/>
              <a:gd name="connsiteY2" fmla="*/ 0 h 835876"/>
              <a:gd name="connsiteX3" fmla="*/ 405001 w 537619"/>
              <a:gd name="connsiteY3" fmla="*/ 0 h 835876"/>
              <a:gd name="connsiteX4" fmla="*/ 409764 w 537619"/>
              <a:gd name="connsiteY4" fmla="*/ 453957 h 835876"/>
              <a:gd name="connsiteX5" fmla="*/ 537619 w 537619"/>
              <a:gd name="connsiteY5" fmla="*/ 461102 h 835876"/>
              <a:gd name="connsiteX6" fmla="*/ 270001 w 537619"/>
              <a:gd name="connsiteY6" fmla="*/ 835876 h 835876"/>
              <a:gd name="connsiteX7" fmla="*/ 0 w 537619"/>
              <a:gd name="connsiteY7" fmla="*/ 463482 h 835876"/>
              <a:gd name="connsiteX0" fmla="*/ 0 w 544763"/>
              <a:gd name="connsiteY0" fmla="*/ 463482 h 835876"/>
              <a:gd name="connsiteX1" fmla="*/ 132620 w 544763"/>
              <a:gd name="connsiteY1" fmla="*/ 461101 h 835876"/>
              <a:gd name="connsiteX2" fmla="*/ 135001 w 544763"/>
              <a:gd name="connsiteY2" fmla="*/ 0 h 835876"/>
              <a:gd name="connsiteX3" fmla="*/ 405001 w 544763"/>
              <a:gd name="connsiteY3" fmla="*/ 0 h 835876"/>
              <a:gd name="connsiteX4" fmla="*/ 409764 w 544763"/>
              <a:gd name="connsiteY4" fmla="*/ 453957 h 835876"/>
              <a:gd name="connsiteX5" fmla="*/ 544763 w 544763"/>
              <a:gd name="connsiteY5" fmla="*/ 451577 h 835876"/>
              <a:gd name="connsiteX6" fmla="*/ 270001 w 544763"/>
              <a:gd name="connsiteY6" fmla="*/ 835876 h 835876"/>
              <a:gd name="connsiteX7" fmla="*/ 0 w 544763"/>
              <a:gd name="connsiteY7" fmla="*/ 463482 h 835876"/>
              <a:gd name="connsiteX0" fmla="*/ 0 w 542382"/>
              <a:gd name="connsiteY0" fmla="*/ 463482 h 835876"/>
              <a:gd name="connsiteX1" fmla="*/ 132620 w 542382"/>
              <a:gd name="connsiteY1" fmla="*/ 461101 h 835876"/>
              <a:gd name="connsiteX2" fmla="*/ 135001 w 542382"/>
              <a:gd name="connsiteY2" fmla="*/ 0 h 835876"/>
              <a:gd name="connsiteX3" fmla="*/ 405001 w 542382"/>
              <a:gd name="connsiteY3" fmla="*/ 0 h 835876"/>
              <a:gd name="connsiteX4" fmla="*/ 409764 w 542382"/>
              <a:gd name="connsiteY4" fmla="*/ 453957 h 835876"/>
              <a:gd name="connsiteX5" fmla="*/ 542382 w 542382"/>
              <a:gd name="connsiteY5" fmla="*/ 456340 h 835876"/>
              <a:gd name="connsiteX6" fmla="*/ 270001 w 542382"/>
              <a:gd name="connsiteY6" fmla="*/ 835876 h 835876"/>
              <a:gd name="connsiteX7" fmla="*/ 0 w 542382"/>
              <a:gd name="connsiteY7" fmla="*/ 463482 h 8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382" h="835876">
                <a:moveTo>
                  <a:pt x="0" y="463482"/>
                </a:moveTo>
                <a:lnTo>
                  <a:pt x="132620" y="461101"/>
                </a:lnTo>
                <a:cubicBezTo>
                  <a:pt x="133414" y="307401"/>
                  <a:pt x="134207" y="153700"/>
                  <a:pt x="135001" y="0"/>
                </a:cubicBezTo>
                <a:lnTo>
                  <a:pt x="405001" y="0"/>
                </a:lnTo>
                <a:cubicBezTo>
                  <a:pt x="406589" y="151319"/>
                  <a:pt x="408176" y="302638"/>
                  <a:pt x="409764" y="453957"/>
                </a:cubicBezTo>
                <a:lnTo>
                  <a:pt x="542382" y="456340"/>
                </a:lnTo>
                <a:lnTo>
                  <a:pt x="270001" y="835876"/>
                </a:lnTo>
                <a:lnTo>
                  <a:pt x="0" y="463482"/>
                </a:lnTo>
                <a:close/>
              </a:path>
            </a:pathLst>
          </a:custGeom>
          <a:solidFill>
            <a:srgbClr val="147F9C"/>
          </a:solidFill>
          <a:ln w="57150">
            <a:solidFill>
              <a:srgbClr val="147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EFB617-9085-4816-AA05-E940D2806D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45"/>
          <a:stretch/>
        </p:blipFill>
        <p:spPr>
          <a:xfrm>
            <a:off x="3790074" y="2855661"/>
            <a:ext cx="3742743" cy="1695076"/>
          </a:xfrm>
          <a:prstGeom prst="rect">
            <a:avLst/>
          </a:prstGeom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BE2D5E9-E2C6-4DE2-9A80-B4113839BFCB}"/>
              </a:ext>
            </a:extLst>
          </p:cNvPr>
          <p:cNvGrpSpPr/>
          <p:nvPr/>
        </p:nvGrpSpPr>
        <p:grpSpPr>
          <a:xfrm>
            <a:off x="9594228" y="1894193"/>
            <a:ext cx="720000" cy="720000"/>
            <a:chOff x="7557166" y="1719984"/>
            <a:chExt cx="790200" cy="7902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0894D36-1FFE-43B4-97C4-48A0C891572C}"/>
                </a:ext>
              </a:extLst>
            </p:cNvPr>
            <p:cNvSpPr/>
            <p:nvPr/>
          </p:nvSpPr>
          <p:spPr bwMode="auto">
            <a:xfrm>
              <a:off x="7557166" y="1719984"/>
              <a:ext cx="790200" cy="790200"/>
            </a:xfrm>
            <a:prstGeom prst="ellipse">
              <a:avLst/>
            </a:prstGeom>
            <a:solidFill>
              <a:srgbClr val="147F9C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0000" tIns="46800" rIns="90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</a:pPr>
              <a:endParaRPr lang="da-DK" sz="1700" dirty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16" name="Graphic 15" descr="List">
              <a:extLst>
                <a:ext uri="{FF2B5EF4-FFF2-40B4-BE49-F238E27FC236}">
                  <a16:creationId xmlns:a16="http://schemas.microsoft.com/office/drawing/2014/main" id="{39C738D3-0724-4C87-934F-28A6EC54F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42666" y="1813727"/>
              <a:ext cx="619200" cy="6192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471CC7F-503E-441A-9F05-761172302AB4}"/>
              </a:ext>
            </a:extLst>
          </p:cNvPr>
          <p:cNvGrpSpPr/>
          <p:nvPr/>
        </p:nvGrpSpPr>
        <p:grpSpPr>
          <a:xfrm>
            <a:off x="5301446" y="1909326"/>
            <a:ext cx="720000" cy="720000"/>
            <a:chOff x="4118870" y="1719985"/>
            <a:chExt cx="790196" cy="79019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E19F52B-0890-484C-ACD5-684DE7BFFCB7}"/>
                </a:ext>
              </a:extLst>
            </p:cNvPr>
            <p:cNvSpPr/>
            <p:nvPr/>
          </p:nvSpPr>
          <p:spPr bwMode="auto">
            <a:xfrm>
              <a:off x="4118870" y="1719985"/>
              <a:ext cx="790196" cy="790196"/>
            </a:xfrm>
            <a:prstGeom prst="ellipse">
              <a:avLst/>
            </a:prstGeom>
            <a:solidFill>
              <a:srgbClr val="147F9C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0000" tIns="46800" rIns="90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</a:pPr>
              <a:endParaRPr lang="da-DK" sz="1700" dirty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4E32082-FF3E-4742-9DB7-EFE152C73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88357" y="1876124"/>
              <a:ext cx="486351" cy="484079"/>
            </a:xfrm>
            <a:prstGeom prst="rect">
              <a:avLst/>
            </a:prstGeom>
          </p:spPr>
        </p:pic>
      </p:grpSp>
      <p:sp>
        <p:nvSpPr>
          <p:cNvPr id="26" name="Tekstfelt 25"/>
          <p:cNvSpPr txBox="1"/>
          <p:nvPr/>
        </p:nvSpPr>
        <p:spPr>
          <a:xfrm>
            <a:off x="3739970" y="4872012"/>
            <a:ext cx="7634532" cy="15696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dirty="0" smtClean="0"/>
              <a:t>Afstemning af </a:t>
            </a:r>
            <a:r>
              <a:rPr lang="da-DK" sz="1600" dirty="0"/>
              <a:t>kravopfyldelse med </a:t>
            </a:r>
            <a:r>
              <a:rPr lang="da-DK" sz="1600" dirty="0" smtClean="0"/>
              <a:t>leverandøren og opfølgning </a:t>
            </a:r>
            <a:r>
              <a:rPr lang="da-DK" sz="1600" dirty="0"/>
              <a:t>på </a:t>
            </a:r>
            <a:r>
              <a:rPr lang="da-DK" sz="1600" dirty="0" smtClean="0"/>
              <a:t>aftalte kontroller i </a:t>
            </a:r>
            <a:r>
              <a:rPr lang="da-DK" sz="1600" dirty="0" err="1" smtClean="0"/>
              <a:t>hen-hold</a:t>
            </a:r>
            <a:r>
              <a:rPr lang="da-DK" sz="1600" dirty="0" smtClean="0"/>
              <a:t> til kontrakten kan med </a:t>
            </a:r>
            <a:r>
              <a:rPr lang="da-DK" sz="1600" dirty="0" smtClean="0">
                <a:solidFill>
                  <a:schemeClr val="tx1"/>
                </a:solidFill>
              </a:rPr>
              <a:t>fordel indsættes i et fælles kontrolkatalog i form af en skema-oversigt. Oversigten kan benyttes som en tjekliste i den løbende dialog med leverandøren.</a:t>
            </a:r>
          </a:p>
          <a:p>
            <a:endParaRPr lang="da-DK" sz="1600" dirty="0" smtClean="0">
              <a:solidFill>
                <a:schemeClr val="tx1"/>
              </a:solidFill>
            </a:endParaRPr>
          </a:p>
          <a:p>
            <a:r>
              <a:rPr lang="da-DK" sz="1600" dirty="0" smtClean="0">
                <a:solidFill>
                  <a:schemeClr val="tx1"/>
                </a:solidFill>
              </a:rPr>
              <a:t>Samtidigt sikrer kataloget sammenhæng mellem leverandørens dokumentation for overholdelse af driftskontroller og revisors kontrolmål i den </a:t>
            </a:r>
            <a:r>
              <a:rPr lang="da-DK" sz="1600" dirty="0" smtClean="0"/>
              <a:t>årlige revisionserklæring. </a:t>
            </a:r>
            <a:endParaRPr lang="da-DK" sz="1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1162" y="2855661"/>
            <a:ext cx="2754448" cy="169507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90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35453"/>
              </p:ext>
            </p:extLst>
          </p:nvPr>
        </p:nvGraphicFramePr>
        <p:xfrm>
          <a:off x="727721" y="1539929"/>
          <a:ext cx="10760222" cy="34061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4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9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Kontraktkrav nr</a:t>
                      </a:r>
                      <a:r>
                        <a:rPr lang="da-DK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147F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Kontrakttekst med beskrivelse </a:t>
                      </a:r>
                      <a:r>
                        <a:rPr lang="da-DK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krav </a:t>
                      </a:r>
                      <a:r>
                        <a:rPr lang="da-DK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a-DK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a-DK" sz="11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(fx </a:t>
                      </a:r>
                      <a:r>
                        <a:rPr lang="da-DK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Bilag x Sikkerhed)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47F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Leverandørens beskrivelse af kontrolaktiviteter</a:t>
                      </a:r>
                      <a:r>
                        <a:rPr lang="da-DK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(Kravopfyldelse</a:t>
                      </a:r>
                      <a:r>
                        <a:rPr lang="da-DK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og </a:t>
                      </a:r>
                      <a:r>
                        <a:rPr lang="da-DK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kontrolmål)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47F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Revisors udførte testhandlinger</a:t>
                      </a:r>
                    </a:p>
                    <a:p>
                      <a:r>
                        <a:rPr lang="da-DK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(Leverandørens udførte drifts</a:t>
                      </a:r>
                      <a:r>
                        <a:rPr lang="da-DK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kontroller)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47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Revisors resultat </a:t>
                      </a:r>
                      <a:r>
                        <a:rPr lang="da-DK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</a:t>
                      </a:r>
                      <a:r>
                        <a:rPr lang="da-DK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udførte</a:t>
                      </a:r>
                      <a:r>
                        <a:rPr lang="da-DK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(Leverandørens dokumentation for udførte driftskontroller)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47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27001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Anneks </a:t>
                      </a:r>
                      <a:r>
                        <a:rPr lang="da-DK" sz="11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(fx henvisning til…)</a:t>
                      </a:r>
                      <a:endParaRPr lang="da-DK" sz="11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8BD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x.x.x</a:t>
                      </a:r>
                      <a:endParaRPr lang="da-DK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Leverandøren skal mindst hvert kvartal gennemgå medarbejdernes adgangsrettigheder til test- og driftsmiljøer. Adgangsrettigheder for medarbejdere med særligt privilegerede adgangsrettigheder skal gennemgås mindst hver måned.</a:t>
                      </a:r>
                      <a:endParaRPr lang="da-DK" sz="105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”Navn på Leverandør” har implementeret en procedure, der har til formål at sikre, at der foretages kvartalsvis gennemgang af medarbejdernes adgangsrettigheder til test- og driftsmiljøer. </a:t>
                      </a:r>
                    </a:p>
                    <a:p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Endvidere foretages der gennemgang af adgangsrettigheder for medarbejdere med særligt privilegerede adgangsrettigheder mindst hver måned.</a:t>
                      </a:r>
                      <a:endParaRPr lang="da-DK" sz="105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 (Leverandør) har inspiceret dokumentation der viser, at der er implementeret en procedure for gennemgang af medarbejdernes adgangsrettigheder til test og driftsmiljøer en gang i kvartal.</a:t>
                      </a:r>
                    </a:p>
                    <a:p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 (Leverandør) har inspiceret dokumentation der viser, at der er implementeret en procedure for gennemgang af medarbejdere med privilegerede adgangsrettigheder til test- og driftsmiljøer en gang om måneden.</a:t>
                      </a:r>
                      <a:endParaRPr lang="da-DK" sz="105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 (Leverandør) har</a:t>
                      </a:r>
                      <a:r>
                        <a:rPr lang="da-DK" sz="105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</a:t>
                      </a:r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onstateret</a:t>
                      </a:r>
                      <a:r>
                        <a:rPr lang="da-DK" sz="105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kontrolleret), at nærmeste leder en gang årligt gennemgår medarbejdere og deres tilknyttede roller samt, at rolleejere en gang årligt gennemgår hvilke medarbejdere, der er tilknyttet til de pågældende roller.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 (Leverandør) har konstateret (kontrolleret), at der er udført månedlig gennemgang af brugere og roller.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Revisor har konstateret, at privilegerede brugeres adgange automatisk lukkes efter 30 dage, hvorefter brugere skal anmode om privilegeret adgang igen. </a:t>
                      </a:r>
                      <a:endParaRPr lang="da-DK" sz="105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5.15 Administration af adgang</a:t>
                      </a:r>
                    </a:p>
                    <a:p>
                      <a:pPr algn="l"/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5.18 Adgangsrettigheder</a:t>
                      </a:r>
                    </a:p>
                    <a:p>
                      <a:pPr algn="l"/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 Fysisk adgangskontrol</a:t>
                      </a:r>
                    </a:p>
                    <a:p>
                      <a:pPr algn="l"/>
                      <a:endParaRPr lang="da-DK" sz="105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a-DK" sz="105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 Privilegerede adgangsrettigheder</a:t>
                      </a:r>
                    </a:p>
                    <a:p>
                      <a:pPr algn="ctr"/>
                      <a:endParaRPr lang="da-DK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631653" y="387662"/>
            <a:ext cx="9788257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b="1" kern="0" dirty="0" smtClean="0">
                <a:latin typeface="Arial"/>
              </a:rPr>
              <a:t>Eksempel på kontrolkatalog, der anvendes til </a:t>
            </a:r>
            <a:br>
              <a:rPr lang="da-DK" sz="3200" b="1" kern="0" dirty="0" smtClean="0">
                <a:latin typeface="Arial"/>
              </a:rPr>
            </a:br>
            <a:r>
              <a:rPr lang="da-DK" sz="3200" b="1" kern="0" dirty="0" smtClean="0">
                <a:latin typeface="Arial"/>
              </a:rPr>
              <a:t>revisionsbevis i henhold til aftalte driftskontroller</a:t>
            </a:r>
            <a:endParaRPr lang="da-DK" sz="3200" b="1" kern="0" dirty="0">
              <a:latin typeface="Arial"/>
            </a:endParaRPr>
          </a:p>
        </p:txBody>
      </p:sp>
      <p:sp>
        <p:nvSpPr>
          <p:cNvPr id="5" name="Venstre klammeparentes 4"/>
          <p:cNvSpPr/>
          <p:nvPr/>
        </p:nvSpPr>
        <p:spPr>
          <a:xfrm rot="16200000">
            <a:off x="2728655" y="3287757"/>
            <a:ext cx="322805" cy="4324669"/>
          </a:xfrm>
          <a:prstGeom prst="leftBrace">
            <a:avLst>
              <a:gd name="adj1" fmla="val 8333"/>
              <a:gd name="adj2" fmla="val 502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727722" y="5780782"/>
            <a:ext cx="4121680" cy="523220"/>
          </a:xfrm>
          <a:prstGeom prst="rect">
            <a:avLst/>
          </a:prstGeom>
          <a:solidFill>
            <a:srgbClr val="F3F2F2"/>
          </a:solidFill>
          <a:ln>
            <a:solidFill>
              <a:srgbClr val="00556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De enkelte sikkerhedskrav udspringer direkte fra kontrakten med leverandøren. </a:t>
            </a:r>
            <a:endParaRPr lang="da-DK" sz="1400" dirty="0"/>
          </a:p>
        </p:txBody>
      </p:sp>
      <p:sp>
        <p:nvSpPr>
          <p:cNvPr id="7" name="Venstre klammeparentes 6"/>
          <p:cNvSpPr/>
          <p:nvPr/>
        </p:nvSpPr>
        <p:spPr>
          <a:xfrm rot="16200000">
            <a:off x="7446130" y="2988857"/>
            <a:ext cx="317923" cy="4906617"/>
          </a:xfrm>
          <a:prstGeom prst="leftBrace">
            <a:avLst>
              <a:gd name="adj1" fmla="val 8333"/>
              <a:gd name="adj2" fmla="val 502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5102087" y="5780781"/>
            <a:ext cx="5006008" cy="523220"/>
          </a:xfrm>
          <a:prstGeom prst="rect">
            <a:avLst/>
          </a:prstGeom>
          <a:solidFill>
            <a:srgbClr val="F3F2F2"/>
          </a:solidFill>
          <a:ln>
            <a:solidFill>
              <a:srgbClr val="00556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Kundens løbende driftsopfølgning med leverandøren og revisionsbevis på overholdelse af aftalte kontraktkrav til sikkerhed</a:t>
            </a:r>
            <a:endParaRPr lang="da-DK" sz="1400" dirty="0"/>
          </a:p>
        </p:txBody>
      </p:sp>
      <p:sp>
        <p:nvSpPr>
          <p:cNvPr id="9" name="Venstre klammeparentes 8"/>
          <p:cNvSpPr/>
          <p:nvPr/>
        </p:nvSpPr>
        <p:spPr>
          <a:xfrm rot="16200000">
            <a:off x="10660788" y="4784338"/>
            <a:ext cx="317923" cy="1336390"/>
          </a:xfrm>
          <a:prstGeom prst="leftBrace">
            <a:avLst>
              <a:gd name="adj1" fmla="val 8333"/>
              <a:gd name="adj2" fmla="val 502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/>
          <p:cNvSpPr txBox="1"/>
          <p:nvPr/>
        </p:nvSpPr>
        <p:spPr>
          <a:xfrm>
            <a:off x="10360780" y="5780781"/>
            <a:ext cx="1028851" cy="523220"/>
          </a:xfrm>
          <a:prstGeom prst="rect">
            <a:avLst/>
          </a:prstGeom>
          <a:solidFill>
            <a:srgbClr val="F3F2F2"/>
          </a:solidFill>
          <a:ln>
            <a:solidFill>
              <a:srgbClr val="00556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Fx </a:t>
            </a:r>
            <a:r>
              <a:rPr lang="da-DK" sz="1400" dirty="0" smtClean="0"/>
              <a:t>mapning ISO 27002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0352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Digitaliseringsstyrelsen">
      <a:dk1>
        <a:srgbClr val="000000"/>
      </a:dk1>
      <a:lt1>
        <a:srgbClr val="FFFFFF"/>
      </a:lt1>
      <a:dk2>
        <a:srgbClr val="940027"/>
      </a:dk2>
      <a:lt2>
        <a:srgbClr val="6E91A0"/>
      </a:lt2>
      <a:accent1>
        <a:srgbClr val="00AAD2"/>
      </a:accent1>
      <a:accent2>
        <a:srgbClr val="5591CD"/>
      </a:accent2>
      <a:accent3>
        <a:srgbClr val="7050B9"/>
      </a:accent3>
      <a:accent4>
        <a:srgbClr val="A5005F"/>
      </a:accent4>
      <a:accent5>
        <a:srgbClr val="F0005F"/>
      </a:accent5>
      <a:accent6>
        <a:srgbClr val="B06606"/>
      </a:accent6>
      <a:hlink>
        <a:srgbClr val="0000FF"/>
      </a:hlink>
      <a:folHlink>
        <a:srgbClr val="800080"/>
      </a:folHlink>
    </a:clrScheme>
    <a:fontScheme name="DK Finans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608F857B-CDD8-485E-9FEB-11A47E061BC7}" vid="{17894779-F44D-47F9-B20D-E69CE7BF20D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721</Words>
  <Application>Microsoft Office PowerPoint</Application>
  <PresentationFormat>Widescreen</PresentationFormat>
  <Paragraphs>72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Blank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 Boe Riber</dc:creator>
  <cp:lastModifiedBy>Nete Vester</cp:lastModifiedBy>
  <cp:revision>314</cp:revision>
  <cp:lastPrinted>2018-12-04T14:37:24Z</cp:lastPrinted>
  <dcterms:created xsi:type="dcterms:W3CDTF">2018-11-19T12:44:24Z</dcterms:created>
  <dcterms:modified xsi:type="dcterms:W3CDTF">2023-09-27T08:13:23Z</dcterms:modified>
</cp:coreProperties>
</file>